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82" r:id="rId5"/>
    <p:sldId id="287" r:id="rId6"/>
    <p:sldId id="284" r:id="rId7"/>
    <p:sldId id="286" r:id="rId8"/>
    <p:sldId id="288" r:id="rId9"/>
    <p:sldId id="271" r:id="rId10"/>
    <p:sldId id="290" r:id="rId11"/>
    <p:sldId id="292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F51"/>
    <a:srgbClr val="91AECE"/>
    <a:srgbClr val="00005E"/>
    <a:srgbClr val="68B9C0"/>
    <a:srgbClr val="031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4980" autoAdjust="0"/>
  </p:normalViewPr>
  <p:slideViewPr>
    <p:cSldViewPr>
      <p:cViewPr varScale="1">
        <p:scale>
          <a:sx n="67" d="100"/>
          <a:sy n="67" d="100"/>
        </p:scale>
        <p:origin x="1088" y="6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4134" y="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61164-FB18-4F22-8E5D-55E65B983AC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67B27-9420-4B38-B58F-8269314DD5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08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8A65A-6184-4F71-89DA-43EB04979159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6C673-CA6C-4060-9A96-4DD5EFB73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13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673-CA6C-4060-9A96-4DD5EFB7374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141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673-CA6C-4060-9A96-4DD5EFB7374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5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673-CA6C-4060-9A96-4DD5EFB7374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673-CA6C-4060-9A96-4DD5EFB7374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108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6C673-CA6C-4060-9A96-4DD5EFB7374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66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6400800" cy="1104528"/>
          </a:xfrm>
        </p:spPr>
        <p:txBody>
          <a:bodyPr>
            <a:normAutofit/>
          </a:bodyPr>
          <a:lstStyle>
            <a:lvl1pPr marL="0" indent="0" algn="l">
              <a:buNone/>
              <a:defRPr sz="2400" b="0" cap="none" spc="250" baseline="0">
                <a:solidFill>
                  <a:srgbClr val="0B1F5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7772400" cy="1800200"/>
          </a:xfrm>
        </p:spPr>
        <p:txBody>
          <a:bodyPr anchor="b">
            <a:noAutofit/>
          </a:bodyPr>
          <a:lstStyle>
            <a:lvl1pPr algn="l">
              <a:defRPr sz="4700">
                <a:solidFill>
                  <a:srgbClr val="0B1F51"/>
                </a:solidFill>
                <a:latin typeface="+mn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23" name="Picture 11" descr="OPM master logo 23.11.1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9" y="404813"/>
            <a:ext cx="2466999" cy="10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5837202"/>
            <a:ext cx="1904880" cy="400110"/>
          </a:xfrm>
        </p:spPr>
        <p:txBody>
          <a:bodyPr wrap="none">
            <a:spAutoFit/>
          </a:bodyPr>
          <a:lstStyle>
            <a:lvl1pPr marL="0" indent="0">
              <a:buNone/>
              <a:defRPr sz="1800">
                <a:solidFill>
                  <a:srgbClr val="91AECE"/>
                </a:solidFill>
                <a:latin typeface="+mn-lt"/>
              </a:defRPr>
            </a:lvl1pPr>
          </a:lstStyle>
          <a:p>
            <a:pPr lvl="0"/>
            <a:r>
              <a:rPr lang="en-US" sz="2000" dirty="0" smtClean="0">
                <a:solidFill>
                  <a:srgbClr val="91AECE"/>
                </a:solidFill>
              </a:rPr>
              <a:t>D Month YYYY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and Pictur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8" y="404813"/>
            <a:ext cx="8368718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4173" y="1484785"/>
            <a:ext cx="4103811" cy="4752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Content Placeholder 11"/>
          <p:cNvSpPr>
            <a:spLocks noGrp="1"/>
          </p:cNvSpPr>
          <p:nvPr>
            <p:ph sz="half" idx="2"/>
          </p:nvPr>
        </p:nvSpPr>
        <p:spPr>
          <a:xfrm>
            <a:off x="4572000" y="1484784"/>
            <a:ext cx="4104000" cy="4752528"/>
          </a:xfrm>
        </p:spPr>
        <p:txBody>
          <a:bodyPr>
            <a:normAutofit/>
          </a:bodyPr>
          <a:lstStyle>
            <a:lvl1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 sz="1800">
                <a:solidFill>
                  <a:srgbClr val="00005E"/>
                </a:solidFill>
              </a:defRPr>
            </a:lvl1pPr>
            <a:lvl2pPr marL="54864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Arial" pitchFamily="34" charset="0"/>
              <a:buChar char="–"/>
              <a:tabLst/>
              <a:defRPr>
                <a:solidFill>
                  <a:schemeClr val="bg1"/>
                </a:solidFill>
              </a:defRPr>
            </a:lvl2pPr>
            <a:lvl3pPr marL="82296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5000"/>
              <a:buFont typeface="Wingdings 2"/>
              <a:buChar char=""/>
              <a:tabLst/>
              <a:defRPr>
                <a:solidFill>
                  <a:schemeClr val="bg1"/>
                </a:solidFill>
              </a:defRPr>
            </a:lvl3pPr>
            <a:lvl4pPr marL="109728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70000"/>
              <a:buFont typeface="Wingdings"/>
              <a:buChar char=""/>
              <a:tabLst/>
              <a:defRPr>
                <a:solidFill>
                  <a:schemeClr val="bg1"/>
                </a:solidFill>
              </a:defRPr>
            </a:lvl4pPr>
            <a:lvl5pPr marL="1371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Tx/>
              <a:buFontTx/>
              <a:buChar char="•"/>
              <a:tabLst/>
              <a:defRPr>
                <a:solidFill>
                  <a:schemeClr val="bg1"/>
                </a:solidFill>
              </a:defRPr>
            </a:lvl5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2743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274320" marR="0" lvl="2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  <a:p>
            <a:pPr marL="274320" marR="0" lvl="3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Fourth level</a:t>
            </a:r>
          </a:p>
          <a:p>
            <a:pPr marL="274320" marR="0" lvl="4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5E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5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Fifth level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5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323851" y="6309320"/>
            <a:ext cx="8496622" cy="0"/>
          </a:xfrm>
          <a:prstGeom prst="line">
            <a:avLst/>
          </a:prstGeom>
          <a:noFill/>
          <a:ln w="12700">
            <a:solidFill>
              <a:srgbClr val="00005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3"/>
          </p:nvPr>
        </p:nvSpPr>
        <p:spPr>
          <a:xfrm>
            <a:off x="457200" y="6356351"/>
            <a:ext cx="2133600" cy="2410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DD Month YYYY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GB" dirty="0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24100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D21672-89B5-484A-831D-06775DE068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1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/>
          </p:cNvSpPr>
          <p:nvPr userDrawn="1"/>
        </p:nvSpPr>
        <p:spPr bwMode="auto">
          <a:xfrm>
            <a:off x="323528" y="2636912"/>
            <a:ext cx="78064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GB" sz="4700" dirty="0" smtClean="0">
                <a:solidFill>
                  <a:srgbClr val="0B1F51"/>
                </a:solidFill>
                <a:latin typeface="Georgia" charset="0"/>
                <a:sym typeface="Georgia" charset="0"/>
              </a:rPr>
              <a:t>Thank you</a:t>
            </a:r>
            <a:endParaRPr lang="en-GB" sz="4700" dirty="0">
              <a:solidFill>
                <a:srgbClr val="0B1F51"/>
              </a:solidFill>
              <a:latin typeface="Georgia" charset="0"/>
              <a:sym typeface="Georgia" charset="0"/>
            </a:endParaRPr>
          </a:p>
        </p:txBody>
      </p:sp>
      <p:pic>
        <p:nvPicPr>
          <p:cNvPr id="5" name="Picture 11" descr="OPM master logo 23.11.1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9" y="404813"/>
            <a:ext cx="2466999" cy="10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03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53361" y="429287"/>
            <a:ext cx="8534400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534400" cy="48546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2410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DD Month YYYY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241002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en-GB" dirty="0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24100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B1F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7D21672-89B5-484A-831D-06775DE0688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400" kern="1200">
          <a:solidFill>
            <a:srgbClr val="0B1F5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00005E"/>
        </a:buClr>
        <a:buSzPct val="85000"/>
        <a:buFont typeface="Wingdings 2"/>
        <a:buChar char=""/>
        <a:defRPr kumimoji="0" sz="1800" kern="1200">
          <a:solidFill>
            <a:srgbClr val="0B1F51"/>
          </a:solidFill>
          <a:latin typeface="Arial" pitchFamily="34" charset="0"/>
          <a:ea typeface="+mn-ea"/>
          <a:cs typeface="Arial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rgbClr val="00005E"/>
        </a:buClr>
        <a:buSzPct val="70000"/>
        <a:buFont typeface="Arial" pitchFamily="34" charset="0"/>
        <a:buChar char="–"/>
        <a:defRPr kumimoji="0" sz="1800" kern="1200">
          <a:solidFill>
            <a:srgbClr val="0B1F5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rgbClr val="00005E"/>
        </a:buClr>
        <a:buSzPct val="75000"/>
        <a:buFont typeface="Wingdings 2"/>
        <a:buChar char=""/>
        <a:defRPr kumimoji="0" sz="1800" kern="1200">
          <a:solidFill>
            <a:srgbClr val="0B1F5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rgbClr val="00005E"/>
        </a:buClr>
        <a:buSzPct val="70000"/>
        <a:buFont typeface="Wingdings"/>
        <a:buChar char=""/>
        <a:defRPr kumimoji="0" sz="1800" kern="1200">
          <a:solidFill>
            <a:srgbClr val="0B1F5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rgbClr val="00005E"/>
        </a:buClr>
        <a:buFontTx/>
        <a:buChar char="•"/>
        <a:defRPr kumimoji="0" sz="1800" kern="1200">
          <a:solidFill>
            <a:srgbClr val="0B1F5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2614" y="4208884"/>
            <a:ext cx="6400800" cy="52846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</a:rPr>
              <a:t>The experience of FOSTER</a:t>
            </a:r>
            <a:endParaRPr lang="en-GB" sz="2800" b="1" dirty="0">
              <a:latin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6414" y="2348880"/>
            <a:ext cx="8608073" cy="1288614"/>
          </a:xfrm>
        </p:spPr>
        <p:txBody>
          <a:bodyPr/>
          <a:lstStyle/>
          <a:p>
            <a:r>
              <a:rPr lang="en-GB" sz="4000" b="1" dirty="0" smtClean="0">
                <a:latin typeface="Arial" panose="020B0604020202020204" pitchFamily="34" charset="0"/>
              </a:rPr>
              <a:t>Tackling corruption in the oil and gas sector in Nigeria</a:t>
            </a:r>
            <a:endParaRPr lang="en-GB" sz="4000" b="1" dirty="0">
              <a:latin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6414" y="5157192"/>
            <a:ext cx="1838965" cy="701731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</a:rPr>
              <a:t>Neil </a:t>
            </a:r>
            <a:r>
              <a:rPr lang="en-GB" b="1" dirty="0" smtClean="0">
                <a:latin typeface="Arial" panose="020B0604020202020204" pitchFamily="34" charset="0"/>
              </a:rPr>
              <a:t>McCulloch</a:t>
            </a:r>
          </a:p>
          <a:p>
            <a:r>
              <a:rPr lang="en-GB" b="1" dirty="0" smtClean="0">
                <a:latin typeface="Arial" panose="020B0604020202020204" pitchFamily="34" charset="0"/>
              </a:rPr>
              <a:t>13 May 2016</a:t>
            </a:r>
            <a:endParaRPr lang="en-GB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0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August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0" y="0"/>
            <a:ext cx="9145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evolution of donor thinking on extractives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The Traditional Approach</a:t>
            </a:r>
          </a:p>
          <a:p>
            <a:r>
              <a:rPr lang="en-GB" dirty="0" smtClean="0"/>
              <a:t>Poor laws =&gt; support for legal drafting</a:t>
            </a:r>
          </a:p>
          <a:p>
            <a:r>
              <a:rPr lang="en-GB" dirty="0" smtClean="0"/>
              <a:t>Poor regulation =&gt; support for regulatory analysis and formulation</a:t>
            </a:r>
          </a:p>
          <a:p>
            <a:r>
              <a:rPr lang="en-GB" dirty="0" smtClean="0"/>
              <a:t>Poor implementation =&gt; capacity building for ministries (Finance, Mines, Petroleum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Poor local outcomes =&gt; encourage CSR and higher standards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Politics has typically been seen as a inhibitor, or a constraint that one has to work around if possible.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… has often failed</a:t>
            </a:r>
          </a:p>
          <a:p>
            <a:r>
              <a:rPr lang="en-GB" dirty="0" smtClean="0"/>
              <a:t>Laws are drafted but never passed (or ignored in practice)</a:t>
            </a:r>
          </a:p>
          <a:p>
            <a:r>
              <a:rPr lang="en-GB" dirty="0" smtClean="0"/>
              <a:t>Good analysis is done, but policies aren’t introduced</a:t>
            </a:r>
          </a:p>
          <a:p>
            <a:r>
              <a:rPr lang="en-GB" dirty="0" smtClean="0"/>
              <a:t>Capacity in ministries remains very low – capacity is not built in a sustainable way</a:t>
            </a:r>
          </a:p>
          <a:p>
            <a:r>
              <a:rPr lang="en-GB" dirty="0" smtClean="0"/>
              <a:t>Some firms behave very well – but their standards do not spread to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Have to understand </a:t>
            </a:r>
            <a:r>
              <a:rPr lang="en-GB" dirty="0" smtClean="0"/>
              <a:t>why things are the way they are first and put politics at the centre of interventions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96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38" y="404813"/>
            <a:ext cx="8512734" cy="758952"/>
          </a:xfrm>
        </p:spPr>
        <p:txBody>
          <a:bodyPr>
            <a:noAutofit/>
          </a:bodyPr>
          <a:lstStyle/>
          <a:p>
            <a:r>
              <a:rPr lang="en-GB" dirty="0" smtClean="0"/>
              <a:t>The Facility for Oil Sector Transparency (FOSTER) in Nigeria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4173" y="1484785"/>
            <a:ext cx="7920235" cy="4752528"/>
          </a:xfrm>
        </p:spPr>
        <p:txBody>
          <a:bodyPr>
            <a:normAutofit/>
          </a:bodyPr>
          <a:lstStyle/>
          <a:p>
            <a:r>
              <a:rPr lang="en-GB" dirty="0"/>
              <a:t>DFID Transparency and </a:t>
            </a:r>
            <a:r>
              <a:rPr lang="en-GB" dirty="0" smtClean="0"/>
              <a:t>Technical Assistance </a:t>
            </a:r>
            <a:r>
              <a:rPr lang="en-GB" dirty="0"/>
              <a:t>project in Nigeria</a:t>
            </a:r>
          </a:p>
          <a:p>
            <a:r>
              <a:rPr lang="en-GB" dirty="0"/>
              <a:t>Total budget £</a:t>
            </a:r>
            <a:r>
              <a:rPr lang="en-GB" dirty="0" smtClean="0"/>
              <a:t>14m</a:t>
            </a:r>
            <a:r>
              <a:rPr lang="en-GB" dirty="0"/>
              <a:t>, </a:t>
            </a:r>
            <a:r>
              <a:rPr lang="en-GB" dirty="0" smtClean="0"/>
              <a:t> </a:t>
            </a:r>
            <a:r>
              <a:rPr lang="en-GB" dirty="0" smtClean="0"/>
              <a:t>2011-16</a:t>
            </a:r>
            <a:endParaRPr lang="en-GB" dirty="0" smtClean="0"/>
          </a:p>
          <a:p>
            <a:pPr lvl="0"/>
            <a:r>
              <a:rPr lang="en-GB" dirty="0" smtClean="0"/>
              <a:t>Outcomes desired: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 smtClean="0"/>
              <a:t>Increase </a:t>
            </a:r>
            <a:r>
              <a:rPr lang="en-GB" dirty="0"/>
              <a:t>in extractive industries </a:t>
            </a:r>
            <a:r>
              <a:rPr lang="en-GB" b="1" dirty="0"/>
              <a:t>revenues</a:t>
            </a:r>
            <a:r>
              <a:rPr lang="en-GB" dirty="0"/>
              <a:t> identified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/>
              <a:t>Improved </a:t>
            </a:r>
            <a:r>
              <a:rPr lang="en-GB" b="1" dirty="0"/>
              <a:t>management</a:t>
            </a:r>
            <a:r>
              <a:rPr lang="en-GB" dirty="0"/>
              <a:t> and accountability of extractive industry resources 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GB" dirty="0"/>
              <a:t>Improved policy outcomes for </a:t>
            </a:r>
            <a:r>
              <a:rPr lang="en-GB" b="1" dirty="0"/>
              <a:t>local communities </a:t>
            </a:r>
            <a:r>
              <a:rPr lang="en-GB" dirty="0"/>
              <a:t>affected by natural resource extraction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solidFill>
                <a:srgbClr val="C00000"/>
              </a:solidFill>
              <a:latin typeface="Arial" charset="0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Identifying “sweet spots” of effectiveness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7091" t="34416" r="26749" b="22825"/>
          <a:stretch/>
        </p:blipFill>
        <p:spPr bwMode="auto">
          <a:xfrm>
            <a:off x="0" y="1419798"/>
            <a:ext cx="8712968" cy="46805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1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68718" cy="720080"/>
          </a:xfrm>
        </p:spPr>
        <p:txBody>
          <a:bodyPr/>
          <a:lstStyle/>
          <a:p>
            <a:r>
              <a:rPr lang="en-GB" b="1" dirty="0" smtClean="0"/>
              <a:t>Key operational components of the FOSTER Model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124744"/>
            <a:ext cx="8496943" cy="4968552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Flexible </a:t>
            </a:r>
            <a:r>
              <a:rPr lang="en-GB" b="1" dirty="0" smtClean="0"/>
              <a:t>and adaptive response </a:t>
            </a:r>
            <a:r>
              <a:rPr lang="en-GB" b="1" dirty="0"/>
              <a:t>model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Programs activities as it goes </a:t>
            </a:r>
            <a:r>
              <a:rPr lang="en-GB" dirty="0" smtClean="0"/>
              <a:t>along drawing on </a:t>
            </a:r>
            <a:r>
              <a:rPr lang="en-GB" dirty="0" smtClean="0"/>
              <a:t>a </a:t>
            </a:r>
            <a:r>
              <a:rPr lang="en-GB" dirty="0" smtClean="0"/>
              <a:t>“managed fund” </a:t>
            </a:r>
            <a:r>
              <a:rPr lang="en-GB" dirty="0" smtClean="0"/>
              <a:t>- funds </a:t>
            </a:r>
            <a:r>
              <a:rPr lang="en-GB" dirty="0" smtClean="0"/>
              <a:t>not pre-allocated to specific interventions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simple </a:t>
            </a:r>
            <a:r>
              <a:rPr lang="en-GB" dirty="0" smtClean="0"/>
              <a:t>and quick procurement processes</a:t>
            </a: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flexibility </a:t>
            </a:r>
            <a:r>
              <a:rPr lang="en-GB" dirty="0"/>
              <a:t>in </a:t>
            </a:r>
            <a:r>
              <a:rPr lang="en-GB" dirty="0" smtClean="0"/>
              <a:t>who to work </a:t>
            </a:r>
            <a:r>
              <a:rPr lang="en-GB" dirty="0" smtClean="0"/>
              <a:t>with</a:t>
            </a:r>
            <a:endParaRPr lang="en-GB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u</a:t>
            </a:r>
            <a:r>
              <a:rPr lang="en-GB" dirty="0" smtClean="0"/>
              <a:t>tilising a </a:t>
            </a:r>
            <a:r>
              <a:rPr lang="en-GB" dirty="0"/>
              <a:t>range of modalities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GB" dirty="0" smtClean="0"/>
              <a:t>TA, grants, research etc. 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Willing to embrace risk</a:t>
            </a:r>
            <a:endParaRPr lang="en-GB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high </a:t>
            </a:r>
            <a:r>
              <a:rPr lang="en-GB" dirty="0"/>
              <a:t>chance of failure but potential large </a:t>
            </a:r>
            <a:r>
              <a:rPr lang="en-GB" dirty="0" smtClean="0"/>
              <a:t>pay-offs (even from small changes)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undertaking overtly political </a:t>
            </a:r>
            <a:r>
              <a:rPr lang="en-GB" dirty="0"/>
              <a:t>actions </a:t>
            </a:r>
            <a:r>
              <a:rPr lang="en-GB" dirty="0" smtClean="0"/>
              <a:t>(but through </a:t>
            </a:r>
            <a:r>
              <a:rPr lang="en-GB" dirty="0" smtClean="0"/>
              <a:t>partners, no FOSTER brand)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Locally led and politically smart</a:t>
            </a:r>
            <a:endParaRPr lang="en-GB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Entirely Nigerian team identify and design the interventions</a:t>
            </a:r>
            <a:endParaRPr lang="en-GB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Rapid approval process through service provider and DFID</a:t>
            </a:r>
            <a:endParaRPr lang="en-GB" dirty="0"/>
          </a:p>
          <a:p>
            <a:pPr marL="274320" lvl="1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3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68718" cy="720080"/>
          </a:xfrm>
        </p:spPr>
        <p:txBody>
          <a:bodyPr/>
          <a:lstStyle/>
          <a:p>
            <a:r>
              <a:rPr lang="en-GB" b="1" dirty="0" smtClean="0"/>
              <a:t>Results so far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28" y="1124744"/>
            <a:ext cx="8496943" cy="4968552"/>
          </a:xfrm>
        </p:spPr>
        <p:txBody>
          <a:bodyPr>
            <a:normAutofit/>
          </a:bodyPr>
          <a:lstStyle/>
          <a:p>
            <a:pPr marL="285750" lvl="1" indent="-285750">
              <a:buSzPct val="85000"/>
              <a:buFont typeface="Arial" panose="020B0604020202020204" pitchFamily="34" charset="0"/>
              <a:buChar char="•"/>
            </a:pPr>
            <a:r>
              <a:rPr lang="en-GB" b="1" dirty="0"/>
              <a:t>Large revenue savings for the Government of Nigeria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Proven savings of over £400 million for Federation of Nigeria (and possibly much more)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Raising </a:t>
            </a:r>
            <a:r>
              <a:rPr lang="en-GB" b="1" dirty="0"/>
              <a:t>the state of knowledge and calibre of public debate on oil and gas </a:t>
            </a:r>
            <a:r>
              <a:rPr lang="en-GB" b="1" dirty="0" smtClean="0"/>
              <a:t>policy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Through reports, </a:t>
            </a:r>
            <a:r>
              <a:rPr lang="en-GB" dirty="0" smtClean="0"/>
              <a:t>TV, radio, print media</a:t>
            </a:r>
            <a:r>
              <a:rPr lang="en-GB" dirty="0" smtClean="0"/>
              <a:t>, infographics, blogs </a:t>
            </a:r>
            <a:r>
              <a:rPr lang="en-GB" dirty="0" err="1" smtClean="0"/>
              <a:t>etc</a:t>
            </a:r>
            <a:r>
              <a:rPr lang="en-GB" dirty="0" smtClean="0"/>
              <a:t> etc.</a:t>
            </a:r>
          </a:p>
          <a:p>
            <a:pPr marL="274320" lvl="1" indent="0">
              <a:buNone/>
            </a:pPr>
            <a:endParaRPr lang="en-GB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/>
              <a:t>Agreement </a:t>
            </a:r>
            <a:r>
              <a:rPr lang="en-GB" b="1" dirty="0"/>
              <a:t>about what the legal framework for the sector should be</a:t>
            </a:r>
            <a:endParaRPr lang="en-GB" b="1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Far better understanding of the Petroleum Industry Bill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 smtClean="0"/>
              <a:t>… but it hasn’t passed yet.</a:t>
            </a:r>
          </a:p>
          <a:p>
            <a:pPr marL="274320" lvl="1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Institutionalisation of transparency and </a:t>
            </a:r>
            <a:r>
              <a:rPr lang="en-GB" b="1" dirty="0" smtClean="0"/>
              <a:t>accountability</a:t>
            </a:r>
          </a:p>
          <a:p>
            <a:pPr marL="560070" lvl="2" indent="-285750">
              <a:buSzPct val="85000"/>
              <a:buFont typeface="Courier New" panose="02070309020205020404" pitchFamily="49" charset="0"/>
              <a:buChar char="o"/>
            </a:pPr>
            <a:r>
              <a:rPr lang="en-GB" dirty="0" smtClean="0"/>
              <a:t>Nigeria EITI regarded as one of the most effective EITI organisations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2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Lessons for Donor Engagement</a:t>
            </a:r>
            <a:endParaRPr lang="en-GB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4173" y="1340768"/>
            <a:ext cx="8424291" cy="4896545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A continual understanding of the politics is essential</a:t>
            </a:r>
          </a:p>
          <a:p>
            <a:pPr lvl="1"/>
            <a:r>
              <a:rPr lang="en-GB" dirty="0" smtClean="0"/>
              <a:t>It is essential to really understand the underlying incentives of the key actors in order to know what can be done and what cannot</a:t>
            </a:r>
          </a:p>
          <a:p>
            <a:pPr lvl="1"/>
            <a:endParaRPr lang="en-GB" dirty="0" smtClean="0"/>
          </a:p>
          <a:p>
            <a:r>
              <a:rPr lang="en-GB" b="1" dirty="0" smtClean="0"/>
              <a:t>Interventions need to be “locally led” </a:t>
            </a:r>
          </a:p>
          <a:p>
            <a:pPr lvl="1"/>
            <a:r>
              <a:rPr lang="en-GB" dirty="0" smtClean="0"/>
              <a:t>But this does not necessarily mean government led</a:t>
            </a:r>
          </a:p>
          <a:p>
            <a:endParaRPr lang="en-GB" b="1" dirty="0" smtClean="0"/>
          </a:p>
          <a:p>
            <a:r>
              <a:rPr lang="en-GB" b="1" dirty="0" smtClean="0"/>
              <a:t>Flexible and adaptive programming makes sense</a:t>
            </a:r>
          </a:p>
          <a:p>
            <a:pPr lvl="1"/>
            <a:r>
              <a:rPr lang="en-GB" dirty="0" smtClean="0"/>
              <a:t>Particularly in an environment where things change quickly and you don’t know whether a particular activity will be successful or not</a:t>
            </a:r>
          </a:p>
          <a:p>
            <a:pPr lvl="1"/>
            <a:endParaRPr lang="en-GB" dirty="0"/>
          </a:p>
          <a:p>
            <a:r>
              <a:rPr lang="en-GB" b="1" dirty="0" smtClean="0"/>
              <a:t>This requires an acceptance of risk from donors</a:t>
            </a:r>
          </a:p>
          <a:p>
            <a:pPr lvl="1"/>
            <a:r>
              <a:rPr lang="en-GB" dirty="0" smtClean="0"/>
              <a:t>Which means intensive donor engagement without micromanagement</a:t>
            </a:r>
          </a:p>
          <a:p>
            <a:pPr lvl="1"/>
            <a:endParaRPr lang="en-GB" dirty="0"/>
          </a:p>
          <a:p>
            <a:r>
              <a:rPr lang="en-GB" b="1" dirty="0" smtClean="0"/>
              <a:t>… and a new way of measuring impact</a:t>
            </a:r>
          </a:p>
          <a:p>
            <a:pPr lvl="1"/>
            <a:r>
              <a:rPr lang="en-GB" dirty="0" smtClean="0"/>
              <a:t>Attribution is extremely difficult; even assessing contribution is hard</a:t>
            </a:r>
            <a:endParaRPr lang="en-GB" dirty="0"/>
          </a:p>
          <a:p>
            <a:endParaRPr lang="en-GB" b="1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GB" smtClean="0">
                <a:latin typeface="Arial" charset="0"/>
                <a:cs typeface="Arial" charset="0"/>
                <a:sym typeface="Arial" charset="0"/>
              </a:rPr>
              <a:t>© 2014 Oxford Policy Management Ltd</a:t>
            </a:r>
            <a:endParaRPr lang="en-GB" dirty="0"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D21672-89B5-484A-831D-06775DE0688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55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M White Powerpoint Template October 2011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M White PowerPoint Template - January 2014" id="{4FFDF05F-EDF1-4EE6-A48D-2F666AB251D4}" vid="{C05D1575-FDFD-4D73-91B5-A0A1130288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8845444760440BE666727C187A7CA" ma:contentTypeVersion="4" ma:contentTypeDescription="Create a new document." ma:contentTypeScope="" ma:versionID="d960cc01caee60ff95131126bed7392b">
  <xsd:schema xmlns:xsd="http://www.w3.org/2001/XMLSchema" xmlns:xs="http://www.w3.org/2001/XMLSchema" xmlns:p="http://schemas.microsoft.com/office/2006/metadata/properties" xmlns:ns2="8074f444-2e3c-4b09-8892-2aea84a293fb" xmlns:ns3="c3b03837-f3a3-4764-a402-9354daf10601" targetNamespace="http://schemas.microsoft.com/office/2006/metadata/properties" ma:root="true" ma:fieldsID="dd997229c427689d53c7d590efe6521b" ns2:_="" ns3:_="">
    <xsd:import namespace="8074f444-2e3c-4b09-8892-2aea84a293fb"/>
    <xsd:import namespace="c3b03837-f3a3-4764-a402-9354daf10601"/>
    <xsd:element name="properties">
      <xsd:complexType>
        <xsd:sequence>
          <xsd:element name="documentManagement">
            <xsd:complexType>
              <xsd:all>
                <xsd:element ref="ns2:Tags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4f444-2e3c-4b09-8892-2aea84a293fb" elementFormDefault="qualified">
    <xsd:import namespace="http://schemas.microsoft.com/office/2006/documentManagement/types"/>
    <xsd:import namespace="http://schemas.microsoft.com/office/infopath/2007/PartnerControls"/>
    <xsd:element name="TagsTaxHTField0" ma:index="9" nillable="true" ma:taxonomy="true" ma:internalName="TagsTaxHTField0" ma:taxonomyFieldName="Tags" ma:displayName="Tags" ma:readOnly="false" ma:default="" ma:fieldId="{ff12a9e2-11ef-495d-8552-89956dc6074e}" ma:taxonomyMulti="true" ma:sspId="f11326ab-c672-4f65-b481-7c7063116f36" ma:termSetId="3193ed46-b7db-4fee-b3a2-beebed6dc7a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3837-f3a3-4764-a402-9354daf1060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75b4691-14b9-4091-a89a-431ed9b231c0}" ma:internalName="TaxCatchAll" ma:showField="CatchAllData" ma:web="9fdd8d78-3ffe-4565-9b8b-84a0a392df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gsTaxHTField0 xmlns="8074f444-2e3c-4b09-8892-2aea84a293fb">
      <Terms xmlns="http://schemas.microsoft.com/office/infopath/2007/PartnerControls"/>
    </TagsTaxHTField0>
    <TaxCatchAll xmlns="c3b03837-f3a3-4764-a402-9354daf10601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C5B7E2-CB3C-4C05-8294-B897EDD86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74f444-2e3c-4b09-8892-2aea84a293fb"/>
    <ds:schemaRef ds:uri="c3b03837-f3a3-4764-a402-9354daf10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DC10B9-4573-44E1-B672-02A371F2CA2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074f444-2e3c-4b09-8892-2aea84a293fb"/>
    <ds:schemaRef ds:uri="http://purl.org/dc/terms/"/>
    <ds:schemaRef ds:uri="c3b03837-f3a3-4764-a402-9354daf106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8EE68A-E8DF-4FAD-82F8-2694456515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OPM White PowerPoint Template - January 2014</Template>
  <TotalTime>7383</TotalTime>
  <Words>601</Words>
  <Application>Microsoft Office PowerPoint</Application>
  <PresentationFormat>On-screen Show (4:3)</PresentationFormat>
  <Paragraphs>89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Wingdings</vt:lpstr>
      <vt:lpstr>Wingdings 2</vt:lpstr>
      <vt:lpstr>OPM White Powerpoint Template October 2011</vt:lpstr>
      <vt:lpstr>Tackling corruption in the oil and gas sector in Nigeria</vt:lpstr>
      <vt:lpstr>PowerPoint Presentation</vt:lpstr>
      <vt:lpstr>The evolution of donor thinking on extractives</vt:lpstr>
      <vt:lpstr>The Facility for Oil Sector Transparency (FOSTER) in Nigeria</vt:lpstr>
      <vt:lpstr>Identifying “sweet spots” of effectiveness</vt:lpstr>
      <vt:lpstr>Key operational components of the FOSTER Model</vt:lpstr>
      <vt:lpstr>Results so far</vt:lpstr>
      <vt:lpstr>Lessons for Donor Engagement</vt:lpstr>
    </vt:vector>
  </TitlesOfParts>
  <Company>Oxford Policy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Iterative and politically-informed programming</dc:title>
  <dc:creator>RW</dc:creator>
  <cp:lastModifiedBy>Neil</cp:lastModifiedBy>
  <cp:revision>382</cp:revision>
  <cp:lastPrinted>2016-05-12T15:21:31Z</cp:lastPrinted>
  <dcterms:created xsi:type="dcterms:W3CDTF">2014-07-30T11:35:29Z</dcterms:created>
  <dcterms:modified xsi:type="dcterms:W3CDTF">2016-05-12T15:21:59Z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0x0101000C58845444760440BE666727C187A7CA</vt:lpwstr>
  </property>
  <property fmtid="{D5CDD505-2E9C-101B-9397-08002B2CF9AE}" pid="3" name="Tags">
    <vt:lpwstr/>
  </property>
</Properties>
</file>