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307" r:id="rId2"/>
    <p:sldId id="358" r:id="rId3"/>
    <p:sldId id="360" r:id="rId4"/>
    <p:sldId id="333" r:id="rId5"/>
    <p:sldId id="359" r:id="rId6"/>
    <p:sldId id="332" r:id="rId7"/>
    <p:sldId id="353" r:id="rId8"/>
    <p:sldId id="363" r:id="rId9"/>
    <p:sldId id="35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ather Marquette" initials="" lastIdx="10" clrIdx="0"/>
  <p:cmAuthor id="1" name="David Hudson" initials="" lastIdx="9" clrIdx="1"/>
  <p:cmAuthor id="2" name="oconnosa" initials="o" lastIdx="11" clrIdx="2"/>
  <p:cmAuthor id="3" name="Office User" initials="" lastIdx="5" clrIdx="3"/>
  <p:cmAuthor id="4" name="Sue" initials="S" lastIdx="1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C60621"/>
    <a:srgbClr val="AA2C22"/>
    <a:srgbClr val="0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65" autoAdjust="0"/>
    <p:restoredTop sz="90816" autoAdjust="0"/>
  </p:normalViewPr>
  <p:slideViewPr>
    <p:cSldViewPr>
      <p:cViewPr varScale="1">
        <p:scale>
          <a:sx n="119" d="100"/>
          <a:sy n="119" d="100"/>
        </p:scale>
        <p:origin x="-8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1" d="100"/>
          <a:sy n="71" d="100"/>
        </p:scale>
        <p:origin x="-3816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957AF387-5897-4563-8BB8-B1F5147BEA48}" type="datetimeFigureOut">
              <a:rPr lang="en-US"/>
              <a:pPr>
                <a:defRPr/>
              </a:pPr>
              <a:t>13/05/16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4908035F-8CBB-4E2E-9550-36406CD0D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019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C9239C93-BAA2-4C61-9D23-4CDA448E6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028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-5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135DA7C-3E70-4748-B7C1-BC764A352916}" type="slidenum">
              <a:rPr lang="en-US" sz="1200"/>
              <a:pPr/>
              <a:t>0</a:t>
            </a:fld>
            <a:endParaRPr lang="en-US" sz="1200" dirty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09600"/>
            <a:ext cx="3962400" cy="297180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810000"/>
            <a:ext cx="5715000" cy="472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AutoNum type="arabicParenBoth"/>
            </a:pPr>
            <a:endParaRPr lang="en-US" dirty="0" smtClean="0"/>
          </a:p>
        </p:txBody>
      </p:sp>
      <p:sp>
        <p:nvSpPr>
          <p:cNvPr id="14341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239C93-BAA2-4C61-9D23-4CDA448E63D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82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Developmental Leadership Program  www.dlprog.org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95D5F-5BFD-4FB3-98ED-5C017148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Developmental Leadership Program  www.dlprog.org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67A4F-714E-4C4F-B1E8-538B6938B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762000"/>
            <a:ext cx="17907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52197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Developmental Leadership Program  www.dlprog.org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43070-94C6-4DE4-B7F0-868ABE2BA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Developmental Leadership Program  www.dlprog.org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42D05-68BA-4384-9F43-7F7BE4B8B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Developmental Leadership Program  www.dlprog.org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DADE4-9779-4AB7-A909-8E906DBE0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Developmental Leadership Program  www.dlprog.org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C18B2-6CBB-4936-A69B-F3A083485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Developmental Leadership Program  www.dlprog.org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40A62-DBB0-4583-83E9-BCDCE21D0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Developmental Leadership Program  www.dlprog.org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B3E8C-02F6-4515-837A-A42E19FE9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Developmental Leadership Program  www.dlprog.org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F0FDE-D3FD-4469-A145-FEFE6504A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Developmental Leadership Program  www.dlprog.org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AED65-A86E-4F74-9BE0-E2C240D62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Developmental Leadership Program  www.dlprog.org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E944B-B1DF-4884-BD81-AE32D72D4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762000"/>
            <a:ext cx="716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16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400800"/>
            <a:ext cx="6477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Gill Sans"/>
              </a:defRPr>
            </a:lvl1pPr>
          </a:lstStyle>
          <a:p>
            <a:pPr>
              <a:defRPr/>
            </a:pPr>
            <a:r>
              <a:rPr lang="en-US" smtClean="0"/>
              <a:t>The Developmental Leadership Program  www.dlprog.org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152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Gill San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21D2FEBC-7D20-4751-B00A-8369A7005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7" descr="Background 20%"/>
          <p:cNvPicPr>
            <a:picLocks noChangeAspect="1" noChangeArrowheads="1"/>
          </p:cNvPicPr>
          <p:nvPr/>
        </p:nvPicPr>
        <p:blipFill>
          <a:blip r:embed="rId13" cstate="print"/>
          <a:srcRect r="41591" b="11272"/>
          <a:stretch>
            <a:fillRect/>
          </a:stretch>
        </p:blipFill>
        <p:spPr bwMode="auto">
          <a:xfrm>
            <a:off x="6786563" y="3733800"/>
            <a:ext cx="235426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ＭＳ Ｐゴシック" pitchFamily="-5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" pitchFamily="1" charset="0"/>
          <a:ea typeface="ＭＳ Ｐゴシック" pitchFamily="1" charset="-128"/>
          <a:cs typeface="ＭＳ Ｐゴシック" pitchFamily="-5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" pitchFamily="1" charset="0"/>
          <a:ea typeface="ＭＳ Ｐゴシック" pitchFamily="1" charset="-128"/>
          <a:cs typeface="ＭＳ Ｐゴシック" pitchFamily="-5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" pitchFamily="1" charset="0"/>
          <a:ea typeface="ＭＳ Ｐゴシック" pitchFamily="1" charset="-128"/>
          <a:cs typeface="ＭＳ Ｐゴシック" pitchFamily="-5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" pitchFamily="1" charset="0"/>
          <a:ea typeface="ＭＳ Ｐゴシック" pitchFamily="1" charset="-128"/>
          <a:cs typeface="ＭＳ Ｐゴシック" pitchFamily="-5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" pitchFamily="1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" pitchFamily="1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" pitchFamily="1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" pitchFamily="1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ＭＳ Ｐゴシック" pitchFamily="-5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wpcommunity.org" TargetMode="Externa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9"/>
          <p:cNvSpPr>
            <a:spLocks noGrp="1"/>
          </p:cNvSpPr>
          <p:nvPr>
            <p:ph type="ctrTitle"/>
          </p:nvPr>
        </p:nvSpPr>
        <p:spPr>
          <a:xfrm>
            <a:off x="539552" y="1556792"/>
            <a:ext cx="8352927" cy="1470025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What is ‘TWP’ &amp; why is it important for anti-corruption research and practice?</a:t>
            </a:r>
            <a:endParaRPr lang="en-US" sz="2400" b="1" dirty="0"/>
          </a:p>
        </p:txBody>
      </p:sp>
      <p:sp>
        <p:nvSpPr>
          <p:cNvPr id="10243" name="Subtitle 10"/>
          <p:cNvSpPr>
            <a:spLocks noGrp="1"/>
          </p:cNvSpPr>
          <p:nvPr>
            <p:ph type="subTitle" idx="1"/>
          </p:nvPr>
        </p:nvSpPr>
        <p:spPr>
          <a:xfrm>
            <a:off x="539552" y="3933056"/>
            <a:ext cx="8280920" cy="1417712"/>
          </a:xfrm>
        </p:spPr>
        <p:txBody>
          <a:bodyPr/>
          <a:lstStyle/>
          <a:p>
            <a:pPr algn="ctr" eaLnBrk="1" hangingPunct="1"/>
            <a:r>
              <a:rPr lang="en-US" b="1" dirty="0" err="1" smtClean="0">
                <a:latin typeface="Gill Sans" charset="0"/>
                <a:ea typeface="ＭＳ Ｐゴシック" charset="0"/>
                <a:cs typeface="ＭＳ Ｐゴシック" charset="0"/>
              </a:rPr>
              <a:t>Dr</a:t>
            </a:r>
            <a:r>
              <a:rPr lang="en-US" b="1" dirty="0" smtClean="0">
                <a:latin typeface="Gill Sans" charset="0"/>
                <a:ea typeface="ＭＳ Ｐゴシック" charset="0"/>
                <a:cs typeface="ＭＳ Ｐゴシック" charset="0"/>
              </a:rPr>
              <a:t> Heather Marquette</a:t>
            </a:r>
          </a:p>
          <a:p>
            <a:pPr algn="ctr" eaLnBrk="1" hangingPunct="1"/>
            <a:r>
              <a:rPr lang="en-US" dirty="0" smtClean="0">
                <a:latin typeface="Gill Sans" charset="0"/>
                <a:ea typeface="ＭＳ Ｐゴシック" charset="0"/>
                <a:cs typeface="ＭＳ Ｐゴシック" charset="0"/>
              </a:rPr>
              <a:t>Director, Developmental Leadership Program/GSDRC</a:t>
            </a:r>
          </a:p>
          <a:p>
            <a:pPr algn="ctr" eaLnBrk="1" hangingPunct="1"/>
            <a:r>
              <a:rPr lang="en-US" dirty="0" smtClean="0">
                <a:latin typeface="Gill Sans" charset="0"/>
                <a:ea typeface="ＭＳ Ｐゴシック" charset="0"/>
                <a:cs typeface="ＭＳ Ｐゴシック" charset="0"/>
              </a:rPr>
              <a:t>Steering Committee member, Thinking &amp; Working Politically Community of Practice</a:t>
            </a:r>
          </a:p>
          <a:p>
            <a:pPr algn="ctr" eaLnBrk="1" hangingPunct="1"/>
            <a:endParaRPr lang="en-US" b="1" dirty="0" smtClean="0">
              <a:latin typeface="Gill Sans" charset="0"/>
              <a:ea typeface="ＭＳ Ｐゴシック" charset="0"/>
              <a:cs typeface="ＭＳ Ｐゴシック" charset="0"/>
            </a:endParaRPr>
          </a:p>
          <a:p>
            <a:pPr algn="ctr" eaLnBrk="1" hangingPunct="1"/>
            <a:r>
              <a:rPr lang="en-US" i="1" dirty="0" smtClean="0">
                <a:latin typeface="Gill Sans" charset="0"/>
                <a:ea typeface="ＭＳ Ｐゴシック" charset="0"/>
                <a:cs typeface="ＭＳ Ｐゴシック" charset="0"/>
              </a:rPr>
              <a:t>Joint British Academy/DFID Anti-Corruption Evidence </a:t>
            </a:r>
            <a:r>
              <a:rPr lang="en-US" i="1" dirty="0" err="1" smtClean="0">
                <a:latin typeface="Gill Sans" charset="0"/>
                <a:ea typeface="ＭＳ Ｐゴシック" charset="0"/>
                <a:cs typeface="ＭＳ Ｐゴシック" charset="0"/>
              </a:rPr>
              <a:t>Programme</a:t>
            </a:r>
            <a:r>
              <a:rPr lang="en-US" i="1" dirty="0" smtClean="0">
                <a:latin typeface="Gill Sans" charset="0"/>
                <a:ea typeface="ＭＳ Ｐゴシック" charset="0"/>
                <a:cs typeface="ＭＳ Ｐゴシック" charset="0"/>
              </a:rPr>
              <a:t> &amp; Thinking and Working Politically Community of Practice meeting, London, 13 May 2016</a:t>
            </a:r>
          </a:p>
          <a:p>
            <a:pPr algn="ctr" eaLnBrk="1" hangingPunct="1"/>
            <a:endParaRPr lang="en-US" dirty="0" smtClean="0">
              <a:solidFill>
                <a:schemeClr val="tx2"/>
              </a:solidFill>
              <a:latin typeface="Gill Sans" charset="0"/>
              <a:ea typeface="ＭＳ Ｐゴシック" charset="0"/>
              <a:cs typeface="ＭＳ Ｐゴシック" charset="0"/>
            </a:endParaRPr>
          </a:p>
          <a:p>
            <a:pPr algn="ctr" eaLnBrk="1" hangingPunct="1"/>
            <a:endParaRPr lang="en-US" dirty="0">
              <a:latin typeface="Gill San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TWP-logo_MID_Green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695" y="0"/>
            <a:ext cx="3927305" cy="2204863"/>
          </a:xfrm>
          <a:prstGeom prst="rect">
            <a:avLst/>
          </a:prstGeom>
        </p:spPr>
      </p:pic>
      <p:pic>
        <p:nvPicPr>
          <p:cNvPr id="5" name="Picture 3" descr="PRIMARY COLOUR 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3297652" cy="149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635539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7576"/>
            <a:ext cx="5472608" cy="1467207"/>
          </a:xfrm>
        </p:spPr>
        <p:txBody>
          <a:bodyPr/>
          <a:lstStyle/>
          <a:p>
            <a:r>
              <a:rPr lang="en-US" b="1" dirty="0" smtClean="0"/>
              <a:t>Thinking &amp; Working Politically Community of Practice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Started in November 2013 - 8 meetings so far </a:t>
            </a:r>
          </a:p>
          <a:p>
            <a:pPr marL="685800" lvl="1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Next meetings – 8 September, Birmingham; late September, Washington; January, Jakarta; others being discussed for Singapore &amp; Nairobi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Bringing together donors with leading thinkers (NGOs, academics, think tanks, implementers)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An informal community at this point but likely to become a bit more formal as we grow (e.g., new steering committee)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Aims:</a:t>
            </a:r>
          </a:p>
          <a:p>
            <a:pPr marL="685800" lvl="1">
              <a:buFont typeface="Arial"/>
              <a:buChar char="•"/>
            </a:pPr>
            <a:r>
              <a:rPr lang="en-US" dirty="0" smtClean="0"/>
              <a:t>Promote TWP within </a:t>
            </a:r>
            <a:r>
              <a:rPr lang="en-US" dirty="0" err="1" smtClean="0"/>
              <a:t>organisations</a:t>
            </a:r>
            <a:r>
              <a:rPr lang="en-US" dirty="0" smtClean="0"/>
              <a:t> </a:t>
            </a:r>
          </a:p>
          <a:p>
            <a:pPr marL="685800" lvl="1">
              <a:buFont typeface="Arial"/>
              <a:buChar char="•"/>
            </a:pPr>
            <a:r>
              <a:rPr lang="en-US" dirty="0" smtClean="0"/>
              <a:t>Build up evidence base on what works, when &amp; why</a:t>
            </a:r>
          </a:p>
          <a:p>
            <a:pPr marL="685800" lvl="1">
              <a:buFont typeface="Arial"/>
              <a:buChar char="•"/>
            </a:pPr>
            <a:r>
              <a:rPr lang="en-US" dirty="0" smtClean="0"/>
              <a:t>Agnostic about methods &amp; approaches – no ‘right way’ to TWP</a:t>
            </a:r>
          </a:p>
          <a:p>
            <a:pPr marL="685800" lvl="1">
              <a:buFont typeface="Arial"/>
              <a:buChar char="•"/>
            </a:pPr>
            <a:r>
              <a:rPr lang="en-US" dirty="0"/>
              <a:t>Provide ‘safe space’ to discuss challenges of TWP, working more flexibly etc. – openness, trust, honesty, camaraderie </a:t>
            </a:r>
            <a:endParaRPr lang="en-US" dirty="0" smtClean="0"/>
          </a:p>
          <a:p>
            <a:pPr marL="685800" lvl="1">
              <a:buFont typeface="Arial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E42D05-68BA-4384-9F43-7F7BE4B8B4D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33" y="28449"/>
            <a:ext cx="3217044" cy="188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973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5373216"/>
            <a:ext cx="5486400" cy="566738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TWP Community of Practice as a ‘safe space’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00" b="1250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9E944B-B1DF-4884-BD81-AE32D72D4AB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755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162800" cy="990600"/>
          </a:xfrm>
        </p:spPr>
        <p:txBody>
          <a:bodyPr/>
          <a:lstStyle/>
          <a:p>
            <a:r>
              <a:rPr lang="en-US" b="1" dirty="0" smtClean="0"/>
              <a:t>What does it mean</a:t>
            </a:r>
            <a:br>
              <a:rPr lang="en-US" b="1" dirty="0" smtClean="0"/>
            </a:br>
            <a:r>
              <a:rPr lang="en-US" b="1" dirty="0" smtClean="0"/>
              <a:t>to ‘think &amp; work politically’ (TWP)?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E42D05-68BA-4384-9F43-7F7BE4B8B4D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core principles behind TWP: </a:t>
            </a:r>
          </a:p>
          <a:p>
            <a:pPr>
              <a:buFont typeface="Arial"/>
              <a:buChar char="•"/>
            </a:pPr>
            <a:r>
              <a:rPr lang="en-US" dirty="0" smtClean="0"/>
              <a:t>Strong political analysis, insight &amp; understanding</a:t>
            </a:r>
          </a:p>
          <a:p>
            <a:pPr>
              <a:buFont typeface="Arial"/>
              <a:buChar char="•"/>
            </a:pPr>
            <a:r>
              <a:rPr lang="en-US" dirty="0" smtClean="0"/>
              <a:t>Detailed appreciation of, and response to, the local context</a:t>
            </a:r>
          </a:p>
          <a:p>
            <a:pPr>
              <a:buFont typeface="Arial"/>
              <a:buChar char="•"/>
            </a:pPr>
            <a:r>
              <a:rPr lang="en-US" dirty="0" smtClean="0"/>
              <a:t>Flexibility and adaptability in </a:t>
            </a:r>
            <a:r>
              <a:rPr lang="en-US" dirty="0" err="1" smtClean="0"/>
              <a:t>programme</a:t>
            </a:r>
            <a:r>
              <a:rPr lang="en-US" dirty="0" smtClean="0"/>
              <a:t> design &amp; </a:t>
            </a:r>
            <a:r>
              <a:rPr lang="en-US" dirty="0" smtClean="0"/>
              <a:t>implementation</a:t>
            </a:r>
          </a:p>
          <a:p>
            <a:pPr marL="0" indent="0"/>
            <a:r>
              <a:rPr lang="en-US" dirty="0"/>
              <a:t>		</a:t>
            </a:r>
            <a:r>
              <a:rPr lang="en-US" sz="1000" dirty="0" smtClean="0">
                <a:solidFill>
                  <a:schemeClr val="tx2"/>
                </a:solidFill>
              </a:rPr>
              <a:t>See https</a:t>
            </a:r>
            <a:r>
              <a:rPr lang="en-US" sz="1000" dirty="0">
                <a:solidFill>
                  <a:schemeClr val="tx2"/>
                </a:solidFill>
              </a:rPr>
              <a:t>://</a:t>
            </a:r>
            <a:r>
              <a:rPr lang="en-US" sz="1000" dirty="0" err="1">
                <a:solidFill>
                  <a:schemeClr val="tx2"/>
                </a:solidFill>
              </a:rPr>
              <a:t>ejavenell.files.wordpress.com</a:t>
            </a:r>
            <a:r>
              <a:rPr lang="en-US" sz="1000" dirty="0">
                <a:solidFill>
                  <a:schemeClr val="tx2"/>
                </a:solidFill>
              </a:rPr>
              <a:t>/2016/01/the-case-for-thinking-and-working-politically1.pdf</a:t>
            </a:r>
            <a:endParaRPr lang="en-US" sz="1000" dirty="0" smtClean="0">
              <a:solidFill>
                <a:schemeClr val="tx2"/>
              </a:solidFill>
            </a:endParaRPr>
          </a:p>
          <a:p>
            <a:pPr marL="0" indent="0"/>
            <a:endParaRPr lang="en-US" dirty="0" smtClean="0">
              <a:solidFill>
                <a:srgbClr val="FF0000"/>
              </a:solidFill>
            </a:endParaRPr>
          </a:p>
          <a:p>
            <a:pPr marL="0" indent="0"/>
            <a:r>
              <a:rPr lang="en-US" dirty="0" smtClean="0">
                <a:solidFill>
                  <a:srgbClr val="FF0000"/>
                </a:solidFill>
              </a:rPr>
              <a:t>Plain English: 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Don’t just say ‘there’s a lack of political will’</a:t>
            </a:r>
            <a:r>
              <a:rPr lang="is-IS" dirty="0" smtClean="0"/>
              <a:t>…unpack this! </a:t>
            </a:r>
          </a:p>
          <a:p>
            <a:pPr lvl="1"/>
            <a:r>
              <a:rPr lang="is-IS" dirty="0" smtClean="0"/>
              <a:t>No ‘best practice’ but ‘best fit’ instead; work with the grain; be ready to act; don’t mess things up! </a:t>
            </a:r>
          </a:p>
          <a:p>
            <a:pPr lvl="1"/>
            <a:r>
              <a:rPr lang="is-IS" dirty="0" smtClean="0"/>
              <a:t>Don’t </a:t>
            </a:r>
            <a:r>
              <a:rPr lang="is-IS" dirty="0" smtClean="0"/>
              <a:t>get stuck on one course of action; test, adapt, change – you may like your model in theory but kill it if it doesn’t work in practice!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1" name="Picture 10" descr="1_tightropesmallercrop640x10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2755103" cy="1988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TWP Spectrum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E42D05-68BA-4384-9F43-7F7BE4B8B4D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71600" y="1628800"/>
            <a:ext cx="7162800" cy="4114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officeArt object"/>
          <p:cNvPicPr>
            <a:picLocks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1475656" y="2852936"/>
            <a:ext cx="6454140" cy="265176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724128" y="6254167"/>
            <a:ext cx="30963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+mn-lt"/>
              </a:rPr>
              <a:t>Thomas Parks (2014), presentation to TWP </a:t>
            </a:r>
            <a:r>
              <a:rPr lang="en-US" sz="1600" i="1" dirty="0" err="1" smtClean="0">
                <a:latin typeface="+mn-lt"/>
              </a:rPr>
              <a:t>CoP</a:t>
            </a:r>
            <a:endParaRPr lang="en-US" sz="1600" i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376805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1" y="116632"/>
            <a:ext cx="7162800" cy="990600"/>
          </a:xfrm>
        </p:spPr>
        <p:txBody>
          <a:bodyPr/>
          <a:lstStyle/>
          <a:p>
            <a:r>
              <a:rPr lang="en-US" sz="2800" b="1" dirty="0" smtClean="0"/>
              <a:t>What makes for good TWP &amp; </a:t>
            </a:r>
            <a:br>
              <a:rPr lang="en-US" sz="2800" b="1" dirty="0" smtClean="0"/>
            </a:br>
            <a:r>
              <a:rPr lang="en-US" sz="2800" b="1" dirty="0" smtClean="0"/>
              <a:t>why doesn’t it happen all the </a:t>
            </a:r>
            <a:br>
              <a:rPr lang="en-US" sz="2800" b="1" dirty="0" smtClean="0"/>
            </a:br>
            <a:r>
              <a:rPr lang="en-US" sz="2800" b="1" dirty="0" smtClean="0"/>
              <a:t>time? </a:t>
            </a: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1772816"/>
            <a:ext cx="3505200" cy="41148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Need to have a full design in place from the beginning to prove ‘VFM’ &amp; get approval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Spending targets not rooted in local reality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Regular reporting against pre-approved targets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External actors take the lead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Unrealistic short time frames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High staff turnover, no institutional memory, no proper handover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Few country </a:t>
            </a:r>
            <a:r>
              <a:rPr lang="en-US" sz="1800" dirty="0" smtClean="0">
                <a:solidFill>
                  <a:srgbClr val="FF0000"/>
                </a:solidFill>
              </a:rPr>
              <a:t>experts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??Not enough political scientists??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E42D05-68BA-4384-9F43-7F7BE4B8B4D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971600" y="1700808"/>
            <a:ext cx="3505200" cy="41148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1800" dirty="0" smtClean="0">
                <a:solidFill>
                  <a:srgbClr val="008000"/>
                </a:solidFill>
              </a:rPr>
              <a:t>Iterative, adaptive </a:t>
            </a:r>
            <a:r>
              <a:rPr lang="en-US" sz="1800" dirty="0" err="1" smtClean="0">
                <a:solidFill>
                  <a:srgbClr val="008000"/>
                </a:solidFill>
              </a:rPr>
              <a:t>programme</a:t>
            </a:r>
            <a:r>
              <a:rPr lang="en-US" sz="1800" dirty="0" smtClean="0">
                <a:solidFill>
                  <a:srgbClr val="008000"/>
                </a:solidFill>
              </a:rPr>
              <a:t> design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 smtClean="0">
                <a:solidFill>
                  <a:srgbClr val="008000"/>
                </a:solidFill>
              </a:rPr>
              <a:t>Focus on brokering relationships &amp; working with the grain of local politics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 smtClean="0">
                <a:solidFill>
                  <a:srgbClr val="008000"/>
                </a:solidFill>
              </a:rPr>
              <a:t>Politically-well informed staff who know what to do with knowledge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 smtClean="0">
                <a:solidFill>
                  <a:srgbClr val="008000"/>
                </a:solidFill>
              </a:rPr>
              <a:t>Local actors take the lead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 smtClean="0">
                <a:solidFill>
                  <a:srgbClr val="008000"/>
                </a:solidFill>
              </a:rPr>
              <a:t>Flexible, strategic funding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 smtClean="0">
                <a:solidFill>
                  <a:srgbClr val="008000"/>
                </a:solidFill>
              </a:rPr>
              <a:t>Long-term commitment from funders 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 smtClean="0">
                <a:solidFill>
                  <a:srgbClr val="008000"/>
                </a:solidFill>
              </a:rPr>
              <a:t>High continuity with </a:t>
            </a:r>
            <a:r>
              <a:rPr lang="en-US" sz="1800" dirty="0" smtClean="0">
                <a:solidFill>
                  <a:srgbClr val="008000"/>
                </a:solidFill>
              </a:rPr>
              <a:t>staffing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 smtClean="0">
                <a:solidFill>
                  <a:srgbClr val="008000"/>
                </a:solidFill>
              </a:rPr>
              <a:t>?? Politically-minded staff??</a:t>
            </a:r>
            <a:endParaRPr lang="en-US" sz="1800" dirty="0" smtClean="0">
              <a:solidFill>
                <a:srgbClr val="008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1800" dirty="0">
              <a:solidFill>
                <a:srgbClr val="008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23040"/>
            <a:ext cx="2843808" cy="15996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32040" y="6396335"/>
            <a:ext cx="4211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Adapted from Booth &amp; </a:t>
            </a:r>
            <a:r>
              <a:rPr lang="en-US" sz="1200" i="1" dirty="0" err="1" smtClean="0"/>
              <a:t>Unsworth</a:t>
            </a:r>
            <a:r>
              <a:rPr lang="en-US" sz="1200" i="1" dirty="0" smtClean="0"/>
              <a:t> 2014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+mn-lt"/>
              </a:rPr>
              <a:t>What does TWP mean for anti-corruption? </a:t>
            </a:r>
            <a:endParaRPr lang="en-US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 smtClean="0"/>
              <a:t>‘I was then told that there was one word I could not use, which was the “C” word, the “C” word being corruption. Corruption, you see, was identified with politics, and if I got into that, I would have a terrible time with my Board. Well, I then visited quite a number of countries, and I decided in 1996 that I would redefine the “C” word not as a political issue but as something social and economic’ – James </a:t>
            </a:r>
            <a:r>
              <a:rPr lang="en-US" sz="1800" dirty="0" err="1" smtClean="0"/>
              <a:t>Wolfensohn</a:t>
            </a:r>
            <a:r>
              <a:rPr lang="en-US" sz="1800" dirty="0" smtClean="0"/>
              <a:t>, 1997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E42D05-68BA-4384-9F43-7F7BE4B8B4D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8627" r="18627"/>
          <a:stretch>
            <a:fillRect/>
          </a:stretch>
        </p:blipFill>
        <p:spPr/>
      </p:pic>
      <p:sp>
        <p:nvSpPr>
          <p:cNvPr id="10" name="TextBox 9"/>
          <p:cNvSpPr txBox="1"/>
          <p:nvPr/>
        </p:nvSpPr>
        <p:spPr>
          <a:xfrm>
            <a:off x="899592" y="6374573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+mn-lt"/>
              </a:rPr>
              <a:t>And here we are, 20 years later</a:t>
            </a:r>
            <a:r>
              <a:rPr lang="is-IS" dirty="0" smtClean="0">
                <a:solidFill>
                  <a:srgbClr val="FF0000"/>
                </a:solidFill>
                <a:latin typeface="+mn-lt"/>
              </a:rPr>
              <a:t>…</a:t>
            </a:r>
            <a:endParaRPr lang="en-US" dirty="0" smtClean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839508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7C18B2-6CBB-4936-A69B-F3A08348539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068960"/>
            <a:ext cx="3804719" cy="21422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5232320"/>
            <a:ext cx="2162820" cy="16256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89" y="1196752"/>
            <a:ext cx="2781917" cy="17357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840" y="620688"/>
            <a:ext cx="2632225" cy="21602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1920" y="3645024"/>
            <a:ext cx="2398545" cy="32129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4186" y="0"/>
            <a:ext cx="2527300" cy="32258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990600"/>
          </a:xfrm>
        </p:spPr>
        <p:txBody>
          <a:bodyPr/>
          <a:lstStyle/>
          <a:p>
            <a:r>
              <a:rPr lang="en-US" sz="2700" b="1" dirty="0" smtClean="0"/>
              <a:t>Can there be a </a:t>
            </a:r>
            <a:r>
              <a:rPr lang="en-US" sz="2700" b="1" strike="sngStrike" dirty="0" smtClean="0"/>
              <a:t>technical</a:t>
            </a:r>
            <a:r>
              <a:rPr lang="en-US" sz="2700" b="1" dirty="0" smtClean="0"/>
              <a:t> </a:t>
            </a:r>
            <a:r>
              <a:rPr lang="en-US" sz="2700" b="1" dirty="0" smtClean="0">
                <a:solidFill>
                  <a:srgbClr val="FF0000"/>
                </a:solidFill>
              </a:rPr>
              <a:t>non</a:t>
            </a:r>
            <a:r>
              <a:rPr lang="en-US" sz="2700" b="1" dirty="0" smtClean="0">
                <a:solidFill>
                  <a:srgbClr val="FF0000"/>
                </a:solidFill>
              </a:rPr>
              <a:t>-political </a:t>
            </a:r>
            <a:r>
              <a:rPr lang="en-US" sz="2700" b="1" dirty="0" smtClean="0"/>
              <a:t>approach to anti-corruption? </a:t>
            </a:r>
            <a:endParaRPr lang="en-US" sz="27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1640" y="1124744"/>
            <a:ext cx="2127692" cy="20148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0112" y="5306438"/>
            <a:ext cx="2327920" cy="15519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79912" y="1916832"/>
            <a:ext cx="2987824" cy="19152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11144" y="4797152"/>
            <a:ext cx="2132856" cy="2132856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12"/>
          <a:srcRect l="1022" r="1022"/>
          <a:stretch>
            <a:fillRect/>
          </a:stretch>
        </p:blipFill>
        <p:spPr>
          <a:xfrm>
            <a:off x="5874413" y="3429000"/>
            <a:ext cx="3293368" cy="1891935"/>
          </a:xfr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5229200"/>
            <a:ext cx="2289592" cy="162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9692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260648"/>
            <a:ext cx="4373488" cy="3819128"/>
          </a:xfrm>
        </p:spPr>
        <p:txBody>
          <a:bodyPr/>
          <a:lstStyle/>
          <a:p>
            <a:pPr algn="ctr"/>
            <a:endParaRPr lang="en-US" dirty="0">
              <a:solidFill>
                <a:srgbClr val="0055A5"/>
              </a:solidFill>
            </a:endParaRPr>
          </a:p>
          <a:p>
            <a:pPr algn="ctr"/>
            <a:r>
              <a:rPr lang="en-US" dirty="0" smtClean="0">
                <a:solidFill>
                  <a:srgbClr val="E88948"/>
                </a:solidFill>
                <a:hlinkClick r:id="rId2"/>
              </a:rPr>
              <a:t>http://twpcommunity.org</a:t>
            </a:r>
            <a:endParaRPr lang="en-US" i="1" dirty="0">
              <a:solidFill>
                <a:srgbClr val="E88948"/>
              </a:solidFill>
            </a:endParaRPr>
          </a:p>
          <a:p>
            <a:pPr algn="ctr"/>
            <a:r>
              <a:rPr lang="en-US" dirty="0" smtClean="0">
                <a:solidFill>
                  <a:srgbClr val="0055A5"/>
                </a:solidFill>
              </a:rPr>
              <a:t>@</a:t>
            </a:r>
            <a:r>
              <a:rPr lang="en-US" dirty="0" err="1" smtClean="0">
                <a:solidFill>
                  <a:srgbClr val="0055A5"/>
                </a:solidFill>
              </a:rPr>
              <a:t>TWP_Community</a:t>
            </a:r>
            <a:endParaRPr lang="en-US" dirty="0" smtClean="0">
              <a:solidFill>
                <a:srgbClr val="0055A5"/>
              </a:solidFill>
            </a:endParaRPr>
          </a:p>
          <a:p>
            <a:pPr algn="ctr"/>
            <a:r>
              <a:rPr lang="en-US" dirty="0" smtClean="0">
                <a:solidFill>
                  <a:srgbClr val="0055A5"/>
                </a:solidFill>
              </a:rPr>
              <a:t>#</a:t>
            </a:r>
            <a:r>
              <a:rPr lang="en-US" dirty="0" err="1" smtClean="0">
                <a:solidFill>
                  <a:srgbClr val="0055A5"/>
                </a:solidFill>
              </a:rPr>
              <a:t>TWPCommunity</a:t>
            </a:r>
            <a:endParaRPr lang="en-US" dirty="0">
              <a:solidFill>
                <a:srgbClr val="0055A5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E42D05-68BA-4384-9F43-7F7BE4B8B4D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Content Placeholder 5" descr="twp webs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0" r="10300"/>
          <a:stretch>
            <a:fillRect/>
          </a:stretch>
        </p:blipFill>
        <p:spPr bwMode="auto">
          <a:xfrm>
            <a:off x="683568" y="2420888"/>
            <a:ext cx="716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34989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LP PowerPoint template - final">
  <a:themeElements>
    <a:clrScheme name="">
      <a:dk1>
        <a:srgbClr val="1F5EAC"/>
      </a:dk1>
      <a:lt1>
        <a:srgbClr val="FFFFFF"/>
      </a:lt1>
      <a:dk2>
        <a:srgbClr val="E88948"/>
      </a:dk2>
      <a:lt2>
        <a:srgbClr val="1F5EAC"/>
      </a:lt2>
      <a:accent1>
        <a:srgbClr val="78BFDE"/>
      </a:accent1>
      <a:accent2>
        <a:srgbClr val="E88948"/>
      </a:accent2>
      <a:accent3>
        <a:srgbClr val="FFFFFF"/>
      </a:accent3>
      <a:accent4>
        <a:srgbClr val="194F92"/>
      </a:accent4>
      <a:accent5>
        <a:srgbClr val="BEDCEC"/>
      </a:accent5>
      <a:accent6>
        <a:srgbClr val="D27C40"/>
      </a:accent6>
      <a:hlink>
        <a:srgbClr val="1F5EAC"/>
      </a:hlink>
      <a:folHlink>
        <a:srgbClr val="FF6900"/>
      </a:folHlink>
    </a:clrScheme>
    <a:fontScheme name="DPL Design template">
      <a:majorFont>
        <a:latin typeface="Gill Sans"/>
        <a:ea typeface="ＭＳ Ｐゴシック"/>
        <a:cs typeface=""/>
      </a:majorFont>
      <a:minorFont>
        <a:latin typeface="Gill San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PL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 Design template 13">
        <a:dk1>
          <a:srgbClr val="1F5EAC"/>
        </a:dk1>
        <a:lt1>
          <a:srgbClr val="FFFFFF"/>
        </a:lt1>
        <a:dk2>
          <a:srgbClr val="1F5EAC"/>
        </a:dk2>
        <a:lt2>
          <a:srgbClr val="FFFFFF"/>
        </a:lt2>
        <a:accent1>
          <a:srgbClr val="78BFDE"/>
        </a:accent1>
        <a:accent2>
          <a:srgbClr val="E88948"/>
        </a:accent2>
        <a:accent3>
          <a:srgbClr val="ABB6D2"/>
        </a:accent3>
        <a:accent4>
          <a:srgbClr val="DADADA"/>
        </a:accent4>
        <a:accent5>
          <a:srgbClr val="BEDCEC"/>
        </a:accent5>
        <a:accent6>
          <a:srgbClr val="D27C40"/>
        </a:accent6>
        <a:hlink>
          <a:srgbClr val="FABF40"/>
        </a:hlink>
        <a:folHlink>
          <a:srgbClr val="FF6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DLP PowerPoint template - final.pot</Template>
  <TotalTime>10785</TotalTime>
  <Words>513</Words>
  <Application>Microsoft Macintosh PowerPoint</Application>
  <PresentationFormat>On-screen Show (4:3)</PresentationFormat>
  <Paragraphs>66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DLP PowerPoint template - final</vt:lpstr>
      <vt:lpstr> What is ‘TWP’ &amp; why is it important for anti-corruption research and practice?</vt:lpstr>
      <vt:lpstr>Thinking &amp; Working Politically Community of Practice</vt:lpstr>
      <vt:lpstr>  TWP Community of Practice as a ‘safe space’</vt:lpstr>
      <vt:lpstr>What does it mean to ‘think &amp; work politically’ (TWP)?</vt:lpstr>
      <vt:lpstr>The TWP Spectrum</vt:lpstr>
      <vt:lpstr>What makes for good TWP &amp;  why doesn’t it happen all the  time? </vt:lpstr>
      <vt:lpstr>What does TWP mean for anti-corruption? </vt:lpstr>
      <vt:lpstr>Can there be a technical non-political approach to anti-corruption?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Adrian Leftwich</dc:creator>
  <cp:lastModifiedBy>Heather Marquette</cp:lastModifiedBy>
  <cp:revision>314</cp:revision>
  <cp:lastPrinted>2014-09-23T13:44:17Z</cp:lastPrinted>
  <dcterms:created xsi:type="dcterms:W3CDTF">2013-10-22T23:24:27Z</dcterms:created>
  <dcterms:modified xsi:type="dcterms:W3CDTF">2016-05-13T07:11:09Z</dcterms:modified>
</cp:coreProperties>
</file>